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8" r:id="rId5"/>
    <p:sldId id="270" r:id="rId6"/>
    <p:sldId id="269" r:id="rId7"/>
    <p:sldId id="259" r:id="rId8"/>
    <p:sldId id="284" r:id="rId9"/>
    <p:sldId id="290" r:id="rId10"/>
    <p:sldId id="274" r:id="rId11"/>
    <p:sldId id="287" r:id="rId12"/>
    <p:sldId id="288" r:id="rId13"/>
    <p:sldId id="286" r:id="rId14"/>
    <p:sldId id="275" r:id="rId15"/>
    <p:sldId id="264" r:id="rId16"/>
    <p:sldId id="265" r:id="rId17"/>
    <p:sldId id="276" r:id="rId18"/>
    <p:sldId id="277" r:id="rId19"/>
    <p:sldId id="278" r:id="rId20"/>
    <p:sldId id="289" r:id="rId21"/>
    <p:sldId id="279" r:id="rId22"/>
    <p:sldId id="281" r:id="rId23"/>
    <p:sldId id="282" r:id="rId24"/>
    <p:sldId id="283" r:id="rId25"/>
    <p:sldId id="260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A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9537" y="2330248"/>
            <a:ext cx="10481187" cy="190745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9705" y="4227875"/>
            <a:ext cx="10510684" cy="904568"/>
          </a:xfrm>
        </p:spPr>
        <p:txBody>
          <a:bodyPr>
            <a:normAutofit/>
          </a:bodyPr>
          <a:lstStyle>
            <a:lvl1pPr marL="0" indent="0" algn="r">
              <a:buNone/>
              <a:defRPr sz="3733" b="0" i="0">
                <a:solidFill>
                  <a:srgbClr val="9EFF29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34F-27CD-4DC5-B6E1-DDCF9425CA09}" type="datetimeFigureOut">
              <a:rPr lang="fa-IR" smtClean="0"/>
              <a:t>1445/7/9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72DE-E9C3-44FD-AD6A-4566BF7006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950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34F-27CD-4DC5-B6E1-DDCF9425CA09}" type="datetimeFigureOut">
              <a:rPr lang="fa-IR" smtClean="0"/>
              <a:t>1445/7/9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72DE-E9C3-44FD-AD6A-4566BF7006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807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34F-27CD-4DC5-B6E1-DDCF9425CA09}" type="datetimeFigureOut">
              <a:rPr lang="fa-IR" smtClean="0"/>
              <a:t>1445/7/9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72DE-E9C3-44FD-AD6A-4566BF7006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299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34F-27CD-4DC5-B6E1-DDCF9425CA09}" type="datetimeFigureOut">
              <a:rPr lang="fa-IR" smtClean="0"/>
              <a:t>1445/7/9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72DE-E9C3-44FD-AD6A-4566BF7006AD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5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8" y="426936"/>
            <a:ext cx="11012131" cy="1018035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9EFF2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285" y="1759975"/>
            <a:ext cx="10994760" cy="4611328"/>
          </a:xfrm>
        </p:spPr>
        <p:txBody>
          <a:bodyPr/>
          <a:lstStyle>
            <a:lvl1pPr algn="l">
              <a:defRPr sz="3733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34F-27CD-4DC5-B6E1-DDCF9425CA09}" type="datetimeFigureOut">
              <a:rPr lang="fa-IR" smtClean="0"/>
              <a:t>1445/7/9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72DE-E9C3-44FD-AD6A-4566BF7006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063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505" y="591210"/>
            <a:ext cx="8407777" cy="967132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9EFF2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317" y="1569915"/>
            <a:ext cx="8436079" cy="4681415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34F-27CD-4DC5-B6E1-DDCF9425CA09}" type="datetimeFigureOut">
              <a:rPr lang="fa-IR" smtClean="0"/>
              <a:t>1445/7/9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72DE-E9C3-44FD-AD6A-4566BF7006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923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34F-27CD-4DC5-B6E1-DDCF9425CA09}" type="datetimeFigureOut">
              <a:rPr lang="fa-IR" smtClean="0"/>
              <a:t>1445/7/9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72DE-E9C3-44FD-AD6A-4566BF7006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663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34F-27CD-4DC5-B6E1-DDCF9425CA09}" type="datetimeFigureOut">
              <a:rPr lang="fa-IR" smtClean="0"/>
              <a:t>1445/7/9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72DE-E9C3-44FD-AD6A-4566BF7006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954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92" y="411359"/>
            <a:ext cx="10791153" cy="1018033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9EFF2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75" y="2099200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175" y="2729063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6337" y="2099200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76337" y="2729063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34F-27CD-4DC5-B6E1-DDCF9425CA09}" type="datetimeFigureOut">
              <a:rPr lang="fa-IR" smtClean="0"/>
              <a:t>1445/7/9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72DE-E9C3-44FD-AD6A-4566BF7006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232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34F-27CD-4DC5-B6E1-DDCF9425CA09}" type="datetimeFigureOut">
              <a:rPr lang="fa-IR" smtClean="0"/>
              <a:t>1445/7/9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72DE-E9C3-44FD-AD6A-4566BF7006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827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34F-27CD-4DC5-B6E1-DDCF9425CA09}" type="datetimeFigureOut">
              <a:rPr lang="fa-IR" smtClean="0"/>
              <a:t>1445/7/9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72DE-E9C3-44FD-AD6A-4566BF7006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548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834F-27CD-4DC5-B6E1-DDCF9425CA09}" type="datetimeFigureOut">
              <a:rPr lang="fa-IR" smtClean="0"/>
              <a:t>1445/7/9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72DE-E9C3-44FD-AD6A-4566BF7006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889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1834F-27CD-4DC5-B6E1-DDCF9425CA09}" type="datetimeFigureOut">
              <a:rPr lang="fa-IR" smtClean="0"/>
              <a:t>1445/7/9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872DE-E9C3-44FD-AD6A-4566BF7006AD}" type="slidenum">
              <a:rPr lang="fa-IR" smtClean="0"/>
              <a:t>‹#›</a:t>
            </a:fld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857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1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r" defTabSz="1219170" rtl="1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r" defTabSz="1219170" rtl="1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r" defTabSz="1219170" rtl="1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r" defTabSz="1219170" rtl="1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8034-4763-D523-05EC-5CA9FFC973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Older People With Psychosis In Primary Psychiatric Diseases</a:t>
            </a:r>
            <a:endParaRPr lang="fa-IR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C5401-EE3A-31E9-CD13-FE85E0B70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Faranak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Zakizadeh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MD, Assistant Prof of Psychiatry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Isfahan University of Medical Sciences</a:t>
            </a:r>
          </a:p>
          <a:p>
            <a:pPr algn="ctr"/>
            <a:endParaRPr lang="fa-I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0F14C-CF9F-8E90-7C6B-D1EB10D78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dirty="0"/>
              <a:t>Relapse and hospital readmission after manic episodes are common as episodes become more frequent and the interval between episodes becomes shorter with age. </a:t>
            </a:r>
          </a:p>
          <a:p>
            <a:pPr marL="0" indent="0" rtl="0">
              <a:buNone/>
            </a:pPr>
            <a:endParaRPr lang="en-US" sz="2800" dirty="0"/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These differences in the presentation of mania in later life decrease the sensitivity of the DSM-5 criteria as a diagnostic tool for geriatric mania.</a:t>
            </a:r>
          </a:p>
          <a:p>
            <a:pPr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2172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DC35-1C9B-5181-E448-AEAE113B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595" y="334171"/>
            <a:ext cx="6426450" cy="101803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+mn-lt"/>
              </a:rPr>
              <a:t>SchizoAffective</a:t>
            </a:r>
            <a:r>
              <a:rPr lang="en-US" sz="4400" b="1" dirty="0">
                <a:solidFill>
                  <a:schemeClr val="tx2"/>
                </a:solidFill>
                <a:latin typeface="+mn-lt"/>
              </a:rPr>
              <a:t> Disorder</a:t>
            </a:r>
            <a:endParaRPr lang="fa-IR" sz="4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2984F-8A39-4A5F-C5AB-C8912EA7E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rtl="0"/>
            <a:r>
              <a:rPr lang="en-US" sz="2800" dirty="0"/>
              <a:t>There must be a mood episode that occurs simultaneously with the active-phase symptoms of schizophrenia and they must be present for a substantial proportion of the active and residual periods of the illness. </a:t>
            </a:r>
          </a:p>
          <a:p>
            <a:pPr rtl="0"/>
            <a:r>
              <a:rPr lang="en-US" sz="2800" dirty="0"/>
              <a:t>Additionally, delusions or hallucinations must be present for at least 2 weeks in the absence of prominent mood symptoms. </a:t>
            </a:r>
          </a:p>
          <a:p>
            <a:pPr marL="0" indent="0" rtl="0">
              <a:buNone/>
            </a:pPr>
            <a:endParaRPr lang="en-US" sz="2800" dirty="0"/>
          </a:p>
          <a:p>
            <a:pPr rtl="0"/>
            <a:r>
              <a:rPr lang="en-US" sz="2800" b="1" dirty="0"/>
              <a:t>Gender differences: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Equal numbers of men and women who have the bipolar subtype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More than twofold female to male predominance among individuals with the depressed subtype</a:t>
            </a:r>
          </a:p>
        </p:txBody>
      </p:sp>
    </p:spTree>
    <p:extLst>
      <p:ext uri="{BB962C8B-B14F-4D97-AF65-F5344CB8AC3E}">
        <p14:creationId xmlns:p14="http://schemas.microsoft.com/office/powerpoint/2010/main" val="277449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F6E64-7141-4155-1EDA-7BF825E9A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rtl="0"/>
            <a:r>
              <a:rPr lang="en-US" sz="11200" dirty="0"/>
              <a:t>If the mood symptoms have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11200" dirty="0"/>
              <a:t>A duration that is brief in relation to the total duration of the disturbance,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11200" dirty="0"/>
              <a:t>Occurs only during the prodromal or residual phases,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11200" dirty="0"/>
              <a:t>Do not meet full criteria for a major depressive disorder, manic disorder, or mixed episode, </a:t>
            </a:r>
          </a:p>
          <a:p>
            <a:pPr marL="0" indent="0" rtl="0">
              <a:buNone/>
            </a:pPr>
            <a:r>
              <a:rPr lang="en-US" sz="11200" dirty="0"/>
              <a:t>     Then a diagnosis of schizoaffective disorder cannot be made.</a:t>
            </a:r>
          </a:p>
          <a:p>
            <a:pPr marL="0" indent="0" rtl="0">
              <a:buNone/>
            </a:pPr>
            <a:endParaRPr lang="en-US" sz="11200" dirty="0"/>
          </a:p>
          <a:p>
            <a:pPr rtl="0"/>
            <a:r>
              <a:rPr lang="en-US" sz="11200" dirty="0"/>
              <a:t>Patients with remissions between schizophrenic episodes may be diagnosed as </a:t>
            </a:r>
            <a:r>
              <a:rPr lang="en-US" sz="11200" b="1" dirty="0"/>
              <a:t>schizoaffective</a:t>
            </a:r>
            <a:r>
              <a:rPr lang="en-US" sz="11200" dirty="0"/>
              <a:t> on one occasion and </a:t>
            </a:r>
            <a:r>
              <a:rPr lang="en-US" sz="11200" b="1" dirty="0"/>
              <a:t>schizophrenia with mood disturbances</a:t>
            </a:r>
            <a:r>
              <a:rPr lang="en-US" sz="11200" dirty="0"/>
              <a:t> on another occasion depending on </a:t>
            </a:r>
            <a:r>
              <a:rPr lang="en-US" sz="11200" u="sng" dirty="0"/>
              <a:t>levels of symptom severity and duration.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0267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0F7B-052B-6FF4-DE22-48F7CCEE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7" y="347423"/>
            <a:ext cx="6930033" cy="101803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LATE-ONSET SCHIZOPHRENIA</a:t>
            </a:r>
            <a:endParaRPr lang="fa-IR" sz="4400" b="1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223A-9693-94EE-F028-23D189946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99" y="1627452"/>
            <a:ext cx="10994760" cy="5098025"/>
          </a:xfrm>
        </p:spPr>
        <p:txBody>
          <a:bodyPr>
            <a:noAutofit/>
          </a:bodyPr>
          <a:lstStyle/>
          <a:p>
            <a:pPr rtl="0">
              <a:buFont typeface="Wingdings" panose="05000000000000000000" pitchFamily="2" charset="2"/>
              <a:buChar char="Ø"/>
            </a:pPr>
            <a:r>
              <a:rPr lang="en-US" sz="2800" b="1" dirty="0"/>
              <a:t>Epidemiology</a:t>
            </a:r>
          </a:p>
          <a:p>
            <a:pPr rtl="0"/>
            <a:r>
              <a:rPr lang="en-US" sz="2800" dirty="0"/>
              <a:t>The prevalence remains </a:t>
            </a:r>
            <a:r>
              <a:rPr lang="en-US" sz="2800" b="1" dirty="0"/>
              <a:t>unclear</a:t>
            </a:r>
            <a:r>
              <a:rPr lang="en-US" sz="2800" dirty="0"/>
              <a:t>.</a:t>
            </a:r>
          </a:p>
          <a:p>
            <a:pPr rtl="0"/>
            <a:r>
              <a:rPr lang="en-US" sz="2800" dirty="0"/>
              <a:t>Review of studies of late onset schizophrenia found that </a:t>
            </a:r>
            <a:r>
              <a:rPr lang="en-US" sz="2800" b="1" dirty="0"/>
              <a:t>20-25% </a:t>
            </a:r>
            <a:r>
              <a:rPr lang="en-US" sz="2800" dirty="0"/>
              <a:t>of patients with schizophrenia had an onset of the disorder after age 40.</a:t>
            </a:r>
          </a:p>
          <a:p>
            <a:pPr rtl="0"/>
            <a:r>
              <a:rPr lang="en-US" sz="2800" dirty="0"/>
              <a:t>Fe/M=2-10</a:t>
            </a:r>
          </a:p>
          <a:p>
            <a:pPr rtl="0"/>
            <a:r>
              <a:rPr lang="en-US" sz="2800" dirty="0"/>
              <a:t>Hypothesis that </a:t>
            </a:r>
            <a:r>
              <a:rPr lang="en-US" sz="2800" u="sng" dirty="0"/>
              <a:t>estrogen-mediated dopaminergic inhibition </a:t>
            </a:r>
            <a:r>
              <a:rPr lang="en-US" sz="2800" dirty="0"/>
              <a:t>may protect younger women from schizophrenia.</a:t>
            </a:r>
          </a:p>
          <a:p>
            <a:pPr rtl="0"/>
            <a:r>
              <a:rPr lang="en-US" sz="2800" dirty="0"/>
              <a:t>The incidence of schizophrenia is still considerably higher in younger versus older women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417321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A484-CCCC-2BC2-4DE1-FE56C74AD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647" y="571329"/>
            <a:ext cx="4011084" cy="14424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n-lt"/>
              </a:rPr>
              <a:t>Early</a:t>
            </a:r>
            <a:r>
              <a:rPr lang="en-US" sz="4000" b="1" dirty="0">
                <a:solidFill>
                  <a:schemeClr val="tx2"/>
                </a:solidFill>
                <a:latin typeface="+mn-lt"/>
              </a:rPr>
              <a:t> and Late-Onset Schizophrenia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fa-I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3FA4C-E930-727A-7447-9898B7DEF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91" y="1707957"/>
            <a:ext cx="6815667" cy="585311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Differences: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Better function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Fewer negative symptoms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Better neuropsychological performance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Better response to antipsychotics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lower severity of cognitive impairments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More likely to be female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Better premorbid functioning </a:t>
            </a:r>
          </a:p>
          <a:p>
            <a:pPr algn="l" rtl="0"/>
            <a:endParaRPr lang="fa-I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3C165-FA61-A3A0-27E8-73C548EF1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60" y="1722220"/>
            <a:ext cx="4011084" cy="46910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u="sng" dirty="0">
                <a:solidFill>
                  <a:schemeClr val="bg1"/>
                </a:solidFill>
              </a:rPr>
              <a:t>Similarities: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Genetic risk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Presence and severity of positive symptoms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Early psycho-social maladjustments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Subtle brain abnormalities</a:t>
            </a:r>
            <a:endParaRPr lang="fa-I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3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2197-9396-911B-E57F-0BCEDC9F1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3000" dirty="0"/>
              <a:t>The most common features of late-onset schizophrenia are </a:t>
            </a:r>
            <a:r>
              <a:rPr lang="en-US" sz="3000" b="1" dirty="0"/>
              <a:t>persecutory delusions</a:t>
            </a:r>
            <a:r>
              <a:rPr lang="en-US" sz="3000" dirty="0"/>
              <a:t> that may be bizarre and auditory hallucinations. </a:t>
            </a:r>
          </a:p>
          <a:p>
            <a:pPr algn="l" rtl="0"/>
            <a:r>
              <a:rPr lang="en-US" sz="3000" dirty="0"/>
              <a:t>Tended to have more persecutory delusions with and without hallucinations, organized delusions, and abusive auditory hallucinations or hallucinations with a running commentary. </a:t>
            </a:r>
          </a:p>
          <a:p>
            <a:pPr marL="0" indent="0" algn="l" rtl="0">
              <a:buNone/>
            </a:pPr>
            <a:endParaRPr lang="en-US" sz="3000" dirty="0"/>
          </a:p>
          <a:p>
            <a:pPr algn="l" rtl="0"/>
            <a:r>
              <a:rPr lang="en-US" sz="3000" dirty="0"/>
              <a:t>The </a:t>
            </a:r>
            <a:r>
              <a:rPr lang="en-US" sz="3000" b="1" dirty="0"/>
              <a:t>course</a:t>
            </a:r>
            <a:r>
              <a:rPr lang="en-US" sz="3000" dirty="0"/>
              <a:t> of late-onset schizophrenia is usually </a:t>
            </a:r>
            <a:r>
              <a:rPr lang="en-US" sz="3000" b="1" dirty="0"/>
              <a:t>chronic</a:t>
            </a:r>
            <a:r>
              <a:rPr lang="en-US" sz="3000" dirty="0"/>
              <a:t> but may be interrupted by partial remissions.</a:t>
            </a:r>
          </a:p>
          <a:p>
            <a:pPr algn="l" rtl="0"/>
            <a:r>
              <a:rPr lang="en-US" sz="3000" dirty="0"/>
              <a:t>The </a:t>
            </a:r>
            <a:r>
              <a:rPr lang="en-US" sz="3000" b="1" dirty="0"/>
              <a:t>prognosis</a:t>
            </a:r>
            <a:r>
              <a:rPr lang="en-US" sz="3000" dirty="0"/>
              <a:t> is somewhat </a:t>
            </a:r>
            <a:r>
              <a:rPr lang="en-US" sz="3000" b="1" dirty="0"/>
              <a:t>better</a:t>
            </a:r>
            <a:r>
              <a:rPr lang="en-US" sz="3000" dirty="0"/>
              <a:t> than that in early-onset schizophrenia.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4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F690-0F7B-D49F-2D74-6104D215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031" y="328462"/>
            <a:ext cx="7197969" cy="10180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Very-Late–Onset Schizophrenia-Like Psychosis</a:t>
            </a:r>
            <a:endParaRPr lang="fa-I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D72B5-72A2-D1FE-8037-00C933DE8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endParaRPr lang="en-US" dirty="0"/>
          </a:p>
          <a:p>
            <a:pPr rtl="0"/>
            <a:r>
              <a:rPr lang="en-US" sz="2800" b="1" dirty="0"/>
              <a:t>“Very-Late–Onset Schizophrenia-Like Psychosis” is distinguished from the other two types by :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More brain abnormalities an neuropsychologic deficits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More females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Greater prevalence of persecutory and partition delusions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Higher rates of visual, tactile, and olfactory hallucinations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Lower genetic load</a:t>
            </a:r>
          </a:p>
        </p:txBody>
      </p:sp>
    </p:spTree>
    <p:extLst>
      <p:ext uri="{BB962C8B-B14F-4D97-AF65-F5344CB8AC3E}">
        <p14:creationId xmlns:p14="http://schemas.microsoft.com/office/powerpoint/2010/main" val="3636126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E19F3-931B-4E67-293C-12DF1F66E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76" y="2139803"/>
            <a:ext cx="10994760" cy="4611328"/>
          </a:xfrm>
        </p:spPr>
        <p:txBody>
          <a:bodyPr/>
          <a:lstStyle/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More sensory abnormalities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 Absence of negative symptoms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Low prevalence of thought disorder and affective blunting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Higher prevalence of visual hallucinations. </a:t>
            </a:r>
          </a:p>
          <a:p>
            <a:pPr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91646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D86FC-BBC7-6D4A-9920-81C8DC9FE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95" y="2117445"/>
            <a:ext cx="7977809" cy="401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860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77BA-93F3-3326-1D31-02583BBA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1" y="579499"/>
            <a:ext cx="11012131" cy="10180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Delusional Disorder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fa-I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64E36-4C2F-1F19-DA17-2C1013C83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b="1" dirty="0"/>
              <a:t>Characterized by :</a:t>
            </a:r>
          </a:p>
          <a:p>
            <a:pPr rtl="0"/>
            <a:r>
              <a:rPr lang="en-US" sz="2800" dirty="0"/>
              <a:t>Delusional disorder is differentiated from schizophrenia by :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800" dirty="0"/>
              <a:t>Lack of prominent auditory or visual hallucinations 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800" dirty="0"/>
              <a:t>Absence of deterioration in areas of functioning outside the delusional scope.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800" dirty="0"/>
              <a:t>The delusions are necessarily non bizarre and involve situations that may occur in real life, such as theft, suffering from a disease, or spousal infidelity.</a:t>
            </a:r>
          </a:p>
          <a:p>
            <a:pPr rtl="0"/>
            <a:r>
              <a:rPr lang="en-US" sz="2800" b="1" dirty="0"/>
              <a:t>Persecutory</a:t>
            </a:r>
            <a:r>
              <a:rPr lang="en-US" sz="2800" dirty="0"/>
              <a:t> delusions are most commonly seen.</a:t>
            </a:r>
          </a:p>
          <a:p>
            <a:pPr rtl="0"/>
            <a:endParaRPr lang="en-US" dirty="0"/>
          </a:p>
          <a:p>
            <a:pPr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5546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4982-323F-D306-061D-32D88BBB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Late Life Or Late Onset?</a:t>
            </a:r>
            <a:endParaRPr lang="fa-I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8BFCA-C386-7E0D-E941-A24E2C013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u="sng" dirty="0"/>
              <a:t>Late life :</a:t>
            </a:r>
          </a:p>
          <a:p>
            <a:pPr algn="l" rtl="0"/>
            <a:r>
              <a:rPr lang="en-US" sz="2800" dirty="0"/>
              <a:t>The onset may occur in earlier adult-hood with a recurrent course into older age</a:t>
            </a:r>
          </a:p>
          <a:p>
            <a:pPr algn="l" rtl="0"/>
            <a:endParaRPr lang="en-US" sz="2800" dirty="0"/>
          </a:p>
          <a:p>
            <a:pPr marL="0" indent="0" algn="l" rtl="0">
              <a:buNone/>
            </a:pPr>
            <a:r>
              <a:rPr lang="en-US" sz="2800" b="1" u="sng" dirty="0"/>
              <a:t>late onset  :</a:t>
            </a:r>
          </a:p>
          <a:p>
            <a:pPr algn="l" rtl="0"/>
            <a:r>
              <a:rPr lang="en-US" sz="2800" dirty="0"/>
              <a:t>First-onset  of  episodes of disorder after 60 years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254785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69A9A-141D-EBF6-8B81-34CDD9F43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dirty="0"/>
              <a:t>Common types of delusions seen in elderly patients with delusional disorder are: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Skin infestation by insects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Organs, such as a liver, are cancerous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The person is being spied on, followed, or poisoned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The spouse is unfaithful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983325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79CB1-21D2-432A-5E97-821F7C332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rtl="0"/>
            <a:r>
              <a:rPr lang="en-US" sz="2800" dirty="0"/>
              <a:t>Auditory and visual hallucinations, if present, are not prominent.</a:t>
            </a:r>
          </a:p>
          <a:p>
            <a:pPr rtl="0"/>
            <a:r>
              <a:rPr lang="en-US" sz="2800" dirty="0"/>
              <a:t>Hallucinations in other modalities, like olfaction and touch, can be present in relation to the delusional theme, e.g., tactile hallucinations along with delusions of infestation</a:t>
            </a:r>
          </a:p>
          <a:p>
            <a:pPr rtl="0"/>
            <a:endParaRPr lang="en-US" sz="2800" dirty="0"/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b="1" dirty="0"/>
              <a:t>Epidemiology</a:t>
            </a:r>
          </a:p>
          <a:p>
            <a:pPr rtl="0"/>
            <a:r>
              <a:rPr lang="en-US" sz="2800" dirty="0"/>
              <a:t>Studies suggest that between 2 and 8 percent of the elderly population experiences some type of paranoid symptoms.</a:t>
            </a:r>
          </a:p>
          <a:p>
            <a:pPr rtl="0"/>
            <a:r>
              <a:rPr lang="en-US" sz="2800" dirty="0"/>
              <a:t>The overall prevalence of delusional disorder is slightly higher among </a:t>
            </a:r>
            <a:r>
              <a:rPr lang="en-US" sz="2800" b="1" dirty="0"/>
              <a:t>women</a:t>
            </a:r>
            <a:r>
              <a:rPr lang="en-US" sz="2800" dirty="0"/>
              <a:t> than among men.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1450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D122-5399-8CF4-BF30-1E5445F91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043"/>
            <a:ext cx="10515600" cy="4387920"/>
          </a:xfrm>
        </p:spPr>
        <p:txBody>
          <a:bodyPr>
            <a:normAutofit/>
          </a:bodyPr>
          <a:lstStyle/>
          <a:p>
            <a:pPr rtl="0">
              <a:buFont typeface="Wingdings" panose="05000000000000000000" pitchFamily="2" charset="2"/>
              <a:buChar char="Ø"/>
            </a:pPr>
            <a:r>
              <a:rPr lang="en-US" sz="2800" b="1" dirty="0"/>
              <a:t>Etiology</a:t>
            </a:r>
          </a:p>
          <a:p>
            <a:pPr marL="0" indent="0" rtl="0">
              <a:buNone/>
            </a:pPr>
            <a:r>
              <a:rPr lang="en-US" sz="2800" dirty="0"/>
              <a:t>Several factors have been postulated to contribute to the development of delusional disorder: 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en-US" sz="2800" dirty="0"/>
              <a:t>Family history of schizophrenia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en-US" sz="2800" dirty="0"/>
              <a:t> Avoidant, Paranoid, Schizoid personality disorder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en-US" sz="2800" dirty="0"/>
              <a:t> Hearing loss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en-US" sz="2800" dirty="0"/>
              <a:t>Being an immigrant 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en-US" sz="2800" dirty="0"/>
              <a:t>Low socioeconomic status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66140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4CE3B-E53B-A3C3-0CAA-C60477622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dirty="0"/>
              <a:t>Studies aimed at establishing a </a:t>
            </a:r>
            <a:r>
              <a:rPr lang="en-US" sz="2800" b="1" dirty="0"/>
              <a:t>genetic component </a:t>
            </a:r>
            <a:r>
              <a:rPr lang="en-US" sz="2800" dirty="0"/>
              <a:t>to delusional disorder have been </a:t>
            </a:r>
            <a:r>
              <a:rPr lang="en-US" sz="2800" b="1" dirty="0"/>
              <a:t>unable</a:t>
            </a:r>
            <a:r>
              <a:rPr lang="en-US" sz="2800" dirty="0"/>
              <a:t> to either confirm or establish such com ponent.</a:t>
            </a:r>
          </a:p>
          <a:p>
            <a:pPr rtl="0"/>
            <a:r>
              <a:rPr lang="en-US" sz="2800" dirty="0"/>
              <a:t>There are </a:t>
            </a:r>
            <a:r>
              <a:rPr lang="en-US" sz="2800" b="1" dirty="0"/>
              <a:t>no clear neuroanatomical changes </a:t>
            </a:r>
            <a:r>
              <a:rPr lang="en-US" sz="2800" dirty="0"/>
              <a:t>associated with delusional disorder. </a:t>
            </a:r>
          </a:p>
          <a:p>
            <a:pPr rtl="0"/>
            <a:r>
              <a:rPr lang="en-US" sz="2800" dirty="0"/>
              <a:t>There is mixed evidence that </a:t>
            </a:r>
            <a:r>
              <a:rPr lang="en-US" sz="2800" b="1" dirty="0"/>
              <a:t>hearing or visual abnormalities </a:t>
            </a:r>
            <a:r>
              <a:rPr lang="en-US" sz="2800" dirty="0"/>
              <a:t>might play a role in the development of delusional disorder.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542085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D47AA-AFBD-35E2-C0AD-494B2D620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buFont typeface="Wingdings" panose="05000000000000000000" pitchFamily="2" charset="2"/>
              <a:buChar char="Ø"/>
            </a:pPr>
            <a:r>
              <a:rPr lang="en-US" sz="2800" b="1" dirty="0"/>
              <a:t>Course and Prognosis</a:t>
            </a:r>
          </a:p>
          <a:p>
            <a:pPr rtl="0"/>
            <a:r>
              <a:rPr lang="en-US" sz="2800" dirty="0"/>
              <a:t>May vary but tends to be </a:t>
            </a:r>
            <a:r>
              <a:rPr lang="en-US" sz="2800" b="1" dirty="0"/>
              <a:t>chronic</a:t>
            </a:r>
            <a:r>
              <a:rPr lang="en-US" sz="2800" dirty="0"/>
              <a:t>, especially in those with the </a:t>
            </a:r>
            <a:r>
              <a:rPr lang="en-US" sz="2800" u="sng" dirty="0"/>
              <a:t>persecutory type </a:t>
            </a:r>
            <a:r>
              <a:rPr lang="en-US" sz="2800" dirty="0"/>
              <a:t>of delusional disorder.</a:t>
            </a:r>
          </a:p>
          <a:p>
            <a:pPr rtl="0"/>
            <a:r>
              <a:rPr lang="en-US" sz="2800" dirty="0"/>
              <a:t> A </a:t>
            </a:r>
            <a:r>
              <a:rPr lang="en-US" sz="2800" b="1" dirty="0"/>
              <a:t>waxing and waning </a:t>
            </a:r>
            <a:r>
              <a:rPr lang="en-US" sz="2800" dirty="0"/>
              <a:t>of the preoccupation with the delusional beliefs often occurs, and in other cases, </a:t>
            </a:r>
            <a:r>
              <a:rPr lang="en-US" sz="2800" b="1" dirty="0"/>
              <a:t>full</a:t>
            </a:r>
            <a:r>
              <a:rPr lang="en-US" sz="2800" dirty="0"/>
              <a:t> </a:t>
            </a:r>
            <a:r>
              <a:rPr lang="en-US" sz="2800" b="1" dirty="0"/>
              <a:t>periods of remission </a:t>
            </a:r>
            <a:r>
              <a:rPr lang="en-US" sz="2800" dirty="0"/>
              <a:t>may be followed by subsequent relapses. </a:t>
            </a:r>
          </a:p>
          <a:p>
            <a:pPr rtl="0"/>
            <a:r>
              <a:rPr lang="en-US" sz="2800" dirty="0"/>
              <a:t>In some cases, the disorder remits within a few months, often </a:t>
            </a:r>
            <a:r>
              <a:rPr lang="en-US" sz="2800" b="1" dirty="0"/>
              <a:t>without subsequent relapse</a:t>
            </a:r>
            <a:r>
              <a:rPr lang="en-US" sz="2800" dirty="0"/>
              <a:t>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683303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D148-8ADD-00C0-403D-6F880E53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991" y="365125"/>
            <a:ext cx="9382092" cy="796953"/>
          </a:xfrm>
        </p:spPr>
        <p:txBody>
          <a:bodyPr>
            <a:noAutofit/>
          </a:bodyPr>
          <a:lstStyle/>
          <a:p>
            <a:pPr algn="ctr"/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Psychosis Associated with Cognitive Disorders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or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Due to a General Medical Condition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fa-I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2DAB6-B73F-C065-FB1E-B6CC32E5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rtl="0"/>
            <a:r>
              <a:rPr lang="en-US" sz="2800" dirty="0"/>
              <a:t>A patient who presents with psychotic symptoms after the age of 45, particularly if the symptoms develop after the age of 60, requires a thorough evaluation for underlying medical disorders. </a:t>
            </a:r>
          </a:p>
          <a:p>
            <a:pPr rtl="0"/>
            <a:r>
              <a:rPr lang="en-US" sz="2800" dirty="0"/>
              <a:t>The onset of hallucinations and delusions in later life can arise de novo or be associated with: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Sensory deficits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Poly pharmacy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Substance abuse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Medical disorders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Dementia</a:t>
            </a:r>
          </a:p>
        </p:txBody>
      </p:sp>
    </p:spTree>
    <p:extLst>
      <p:ext uri="{BB962C8B-B14F-4D97-AF65-F5344CB8AC3E}">
        <p14:creationId xmlns:p14="http://schemas.microsoft.com/office/powerpoint/2010/main" val="3580164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31B62-E893-62CA-3C90-1EF94A0DD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208" y="1789044"/>
            <a:ext cx="6599583" cy="492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CC8DA6-5C71-794D-9822-8232502E8CC7}"/>
              </a:ext>
            </a:extLst>
          </p:cNvPr>
          <p:cNvSpPr txBox="1"/>
          <p:nvPr/>
        </p:nvSpPr>
        <p:spPr>
          <a:xfrm>
            <a:off x="3844786" y="2081455"/>
            <a:ext cx="4502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Thank You for Your Attention</a:t>
            </a:r>
            <a:endParaRPr lang="fa-I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6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917AD-26DF-655A-A517-813D4076B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rtl="0">
              <a:buFont typeface="Wingdings" panose="05000000000000000000" pitchFamily="2" charset="2"/>
              <a:buChar char="q"/>
            </a:pPr>
            <a:r>
              <a:rPr lang="en-US" sz="3600" b="1" u="sng" dirty="0"/>
              <a:t>Major Depressive Disorder:</a:t>
            </a:r>
          </a:p>
          <a:p>
            <a:pPr rtl="0"/>
            <a:r>
              <a:rPr lang="en-US" sz="3600" dirty="0"/>
              <a:t>After 60 years are common , making up about one-half of all episodes in older adults.</a:t>
            </a:r>
          </a:p>
          <a:p>
            <a:pPr rtl="0"/>
            <a:r>
              <a:rPr lang="en-US" sz="3600" dirty="0"/>
              <a:t>It is important to distinguish early-onset depression </a:t>
            </a:r>
            <a:r>
              <a:rPr lang="en-US" sz="3600" b="1" dirty="0"/>
              <a:t>(EOD</a:t>
            </a:r>
            <a:r>
              <a:rPr lang="en-US" sz="3600" dirty="0"/>
              <a:t>) with recurrent depressive episodes in later years from late-onset depression (</a:t>
            </a:r>
            <a:r>
              <a:rPr lang="en-US" sz="3600" b="1" dirty="0"/>
              <a:t>LOD</a:t>
            </a:r>
            <a:r>
              <a:rPr lang="en-US" sz="3600" dirty="0"/>
              <a:t>), in which a depressive illness develops for the first time in later life</a:t>
            </a:r>
          </a:p>
          <a:p>
            <a:pPr rtl="0"/>
            <a:endParaRPr lang="en-US" sz="3600" dirty="0"/>
          </a:p>
          <a:p>
            <a:pPr rtl="0">
              <a:buFont typeface="Wingdings" panose="05000000000000000000" pitchFamily="2" charset="2"/>
              <a:buChar char="q"/>
            </a:pPr>
            <a:r>
              <a:rPr lang="en-US" sz="3600" b="1" u="sng" dirty="0"/>
              <a:t>Schizophrenia:</a:t>
            </a:r>
          </a:p>
          <a:p>
            <a:pPr rtl="0"/>
            <a:r>
              <a:rPr lang="en-US" sz="3600" dirty="0"/>
              <a:t>late-onset schizophrenia (onset age 45 to 60)</a:t>
            </a:r>
          </a:p>
          <a:p>
            <a:pPr rtl="0"/>
            <a:r>
              <a:rPr lang="en-US" sz="3600" dirty="0"/>
              <a:t>very-late–onset schizophrenia-like psychosis (onset over 60) 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169069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54E0-4D39-ADFB-980A-2E86F79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48" y="486697"/>
            <a:ext cx="11012131" cy="10180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Psychosis In The Elderly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fa-I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F8A76-D750-9F10-E2E9-D5AB24462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b="1" u="sng" dirty="0"/>
              <a:t>Functional: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Affective Disorder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Schizophrenia spectrum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Delusional Disorder</a:t>
            </a:r>
          </a:p>
          <a:p>
            <a:pPr rtl="0"/>
            <a:r>
              <a:rPr lang="en-US" sz="2800" b="1" u="sng" dirty="0"/>
              <a:t>Organic: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Delirium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Dementias</a:t>
            </a:r>
          </a:p>
          <a:p>
            <a:pPr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4621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E0225D-22D8-E1BA-CC42-6FB9C06DD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88" y="1813715"/>
            <a:ext cx="6741023" cy="476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7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4507-D0F2-156E-E717-AF990D9B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10" y="272191"/>
            <a:ext cx="11012131" cy="1018035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Affective Disorders</a:t>
            </a:r>
            <a:endParaRPr lang="fa-I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DBE48-C693-D288-03E3-EBB573BD4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rtl="0">
              <a:buFont typeface="Wingdings" panose="05000000000000000000" pitchFamily="2" charset="2"/>
              <a:buChar char="q"/>
            </a:pPr>
            <a:r>
              <a:rPr lang="en-US" sz="3000" b="1" u="sng" dirty="0"/>
              <a:t>Psychotic Depression</a:t>
            </a:r>
          </a:p>
          <a:p>
            <a:pPr rtl="0"/>
            <a:r>
              <a:rPr lang="en-US" sz="3000" dirty="0"/>
              <a:t>Occurs in 20 to 45 percent of hospitalized elderly depressives and in 3.6 percent of elderly depressives living in the community. </a:t>
            </a:r>
          </a:p>
          <a:p>
            <a:pPr rtl="0"/>
            <a:r>
              <a:rPr lang="en-US" sz="3000" dirty="0"/>
              <a:t>Patients with psychotic depression have delusions, whereas </a:t>
            </a:r>
            <a:r>
              <a:rPr lang="en-US" sz="3000" b="1" dirty="0"/>
              <a:t>hallucinations</a:t>
            </a:r>
            <a:r>
              <a:rPr lang="en-US" sz="3000" dirty="0"/>
              <a:t> are </a:t>
            </a:r>
            <a:r>
              <a:rPr lang="en-US" sz="3000" b="1" dirty="0"/>
              <a:t>less</a:t>
            </a:r>
            <a:r>
              <a:rPr lang="en-US" sz="3000" dirty="0"/>
              <a:t> frequent. </a:t>
            </a:r>
          </a:p>
          <a:p>
            <a:pPr rtl="0"/>
            <a:r>
              <a:rPr lang="en-US" sz="3000" dirty="0"/>
              <a:t>Delusions are more commonly </a:t>
            </a:r>
            <a:r>
              <a:rPr lang="en-US" sz="3000" b="1" dirty="0"/>
              <a:t>mood- congruent</a:t>
            </a:r>
            <a:r>
              <a:rPr lang="en-US" sz="3000" dirty="0"/>
              <a:t>.</a:t>
            </a:r>
          </a:p>
          <a:p>
            <a:pPr rtl="0"/>
            <a:r>
              <a:rPr lang="en-US" sz="3000" dirty="0"/>
              <a:t>The usual themes of depressive delusions are guilt, hypochondriasis, nihilism, persecution, and sometimes jealousy.</a:t>
            </a:r>
          </a:p>
          <a:p>
            <a:pPr rtl="0"/>
            <a:r>
              <a:rPr lang="en-US" sz="3000" dirty="0"/>
              <a:t>Auditory hallucinations are less common and not easily described, such as vague derogatory voices. </a:t>
            </a:r>
          </a:p>
          <a:p>
            <a:pPr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7578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DCA69-C07E-226E-BE1A-88B847A32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5900" b="1" u="sng" dirty="0"/>
              <a:t>Geriatric Bipolar Disorder</a:t>
            </a:r>
          </a:p>
          <a:p>
            <a:pPr algn="l" rtl="0"/>
            <a:r>
              <a:rPr lang="en-US" sz="5900" dirty="0"/>
              <a:t>In contrast to younger patients, who tend to present with elevated or irritable mood, older adults more often display a </a:t>
            </a:r>
            <a:r>
              <a:rPr lang="en-US" sz="5900" b="1" dirty="0"/>
              <a:t>mixed symptom </a:t>
            </a:r>
            <a:r>
              <a:rPr lang="en-US" sz="5900" dirty="0"/>
              <a:t>picture with the concurrent presence of depressive and manic symptoms.</a:t>
            </a:r>
          </a:p>
          <a:p>
            <a:pPr marL="0" indent="0" algn="l" rtl="0">
              <a:buNone/>
            </a:pPr>
            <a:endParaRPr lang="en-US" sz="5900" dirty="0"/>
          </a:p>
          <a:p>
            <a:pPr algn="l" rtl="0"/>
            <a:r>
              <a:rPr lang="en-US" sz="5900" b="1" dirty="0"/>
              <a:t>Paranoid delusions </a:t>
            </a:r>
            <a:r>
              <a:rPr lang="en-US" sz="5900" dirty="0"/>
              <a:t>become more frequent with aging and may occur along with mood congruent delusions .</a:t>
            </a:r>
          </a:p>
          <a:p>
            <a:pPr marL="0" indent="0" algn="l" rtl="0">
              <a:buNone/>
            </a:pPr>
            <a:r>
              <a:rPr lang="en-US" sz="5900" dirty="0"/>
              <a:t> </a:t>
            </a:r>
          </a:p>
          <a:p>
            <a:pPr algn="l" rtl="0"/>
            <a:r>
              <a:rPr lang="en-US" sz="5900" dirty="0"/>
              <a:t>Also presents with predominantly mood-congruent delusions such as </a:t>
            </a:r>
            <a:r>
              <a:rPr lang="en-US" sz="5900" b="1" dirty="0"/>
              <a:t>grandiosity</a:t>
            </a:r>
            <a:r>
              <a:rPr lang="en-US" sz="5900" dirty="0"/>
              <a:t>, </a:t>
            </a:r>
            <a:r>
              <a:rPr lang="en-US" sz="5900" b="1" dirty="0"/>
              <a:t>erotomania</a:t>
            </a:r>
            <a:r>
              <a:rPr lang="en-US" sz="5900" dirty="0"/>
              <a:t>, delusions about </a:t>
            </a:r>
            <a:r>
              <a:rPr lang="en-US" sz="5900" b="1" dirty="0"/>
              <a:t>possessing special powers</a:t>
            </a:r>
            <a:r>
              <a:rPr lang="en-US" sz="5900" dirty="0"/>
              <a:t>.</a:t>
            </a:r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2805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E00AA-1F98-BC64-7B36-6E5DAD28E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Irritability is more common than hyperactivity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Circumstantiality is often seen instead of flight of ideas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More cognitive impairment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less likely to show increases in activity, sexual interest, religiosity, initiating and making plans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7631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0E67F-A4A8-C5D4-79C4-AF4D9CC0B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Less severe manic episodes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More likely to relapse into depression after a manic episode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Less likely to experience psychotic symptoms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More likely to experience rapid cycling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sz="2800" dirty="0"/>
              <a:t>Less likely to attempt suicide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88979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160839-old-age-template-16x9 (1)</Template>
  <TotalTime>678</TotalTime>
  <Words>1273</Words>
  <Application>Microsoft Office PowerPoint</Application>
  <PresentationFormat>Widescreen</PresentationFormat>
  <Paragraphs>143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Older People With Psychosis In Primary Psychiatric Diseases</vt:lpstr>
      <vt:lpstr>Late Life Or Late Onset?</vt:lpstr>
      <vt:lpstr>PowerPoint Presentation</vt:lpstr>
      <vt:lpstr>Psychosis In The Elderly </vt:lpstr>
      <vt:lpstr>PowerPoint Presentation</vt:lpstr>
      <vt:lpstr>Affective Disorders</vt:lpstr>
      <vt:lpstr>PowerPoint Presentation</vt:lpstr>
      <vt:lpstr>PowerPoint Presentation</vt:lpstr>
      <vt:lpstr>PowerPoint Presentation</vt:lpstr>
      <vt:lpstr>PowerPoint Presentation</vt:lpstr>
      <vt:lpstr> SchizoAffective Disorder</vt:lpstr>
      <vt:lpstr>PowerPoint Presentation</vt:lpstr>
      <vt:lpstr>LATE-ONSET SCHIZOPHRENIA</vt:lpstr>
      <vt:lpstr>Early and Late-Onset Schizophrenia </vt:lpstr>
      <vt:lpstr>PowerPoint Presentation</vt:lpstr>
      <vt:lpstr>Very-Late–Onset Schizophrenia-Like Psychosis</vt:lpstr>
      <vt:lpstr>PowerPoint Presentation</vt:lpstr>
      <vt:lpstr>PowerPoint Presentation</vt:lpstr>
      <vt:lpstr>Delusional Disorder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Psychosis Associated with Cognitive Disorders  or  Due to a General Medical Condition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Behesht</dc:creator>
  <cp:lastModifiedBy>faranak zakizadeh</cp:lastModifiedBy>
  <cp:revision>22</cp:revision>
  <dcterms:created xsi:type="dcterms:W3CDTF">2023-12-26T14:46:03Z</dcterms:created>
  <dcterms:modified xsi:type="dcterms:W3CDTF">2024-01-19T13:33:28Z</dcterms:modified>
</cp:coreProperties>
</file>